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7" r:id="rId4"/>
    <p:sldId id="268" r:id="rId5"/>
    <p:sldId id="294" r:id="rId6"/>
    <p:sldId id="270" r:id="rId7"/>
    <p:sldId id="271" r:id="rId8"/>
    <p:sldId id="269" r:id="rId9"/>
    <p:sldId id="275" r:id="rId10"/>
    <p:sldId id="291" r:id="rId11"/>
    <p:sldId id="292" r:id="rId12"/>
    <p:sldId id="272" r:id="rId13"/>
    <p:sldId id="273" r:id="rId14"/>
    <p:sldId id="274" r:id="rId15"/>
    <p:sldId id="276" r:id="rId16"/>
    <p:sldId id="295" r:id="rId17"/>
    <p:sldId id="277" r:id="rId18"/>
    <p:sldId id="293" r:id="rId19"/>
    <p:sldId id="296" r:id="rId20"/>
    <p:sldId id="284" r:id="rId21"/>
    <p:sldId id="283" r:id="rId22"/>
    <p:sldId id="297" r:id="rId23"/>
    <p:sldId id="298" r:id="rId24"/>
    <p:sldId id="299" r:id="rId25"/>
    <p:sldId id="285" r:id="rId26"/>
    <p:sldId id="278" r:id="rId27"/>
    <p:sldId id="279" r:id="rId28"/>
    <p:sldId id="282" r:id="rId29"/>
    <p:sldId id="280" r:id="rId30"/>
    <p:sldId id="286" r:id="rId31"/>
    <p:sldId id="287" r:id="rId32"/>
    <p:sldId id="288" r:id="rId33"/>
    <p:sldId id="289" r:id="rId34"/>
    <p:sldId id="290" r:id="rId35"/>
    <p:sldId id="257" r:id="rId36"/>
    <p:sldId id="26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6B61-B2BB-477E-AC67-25F57A818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Monitorizarea</a:t>
            </a:r>
            <a:r>
              <a:rPr lang="en-US" sz="7200" b="1" dirty="0"/>
              <a:t> </a:t>
            </a:r>
            <a:r>
              <a:rPr lang="en-US" sz="7200" b="1" dirty="0" err="1"/>
              <a:t>siguran</a:t>
            </a:r>
            <a:r>
              <a:rPr lang="ro-RO" sz="7200" b="1" dirty="0" err="1"/>
              <a:t>ței</a:t>
            </a:r>
            <a:r>
              <a:rPr lang="ro-RO" sz="7200" b="1" dirty="0"/>
              <a:t> muncii pe un șantier</a:t>
            </a:r>
            <a:endParaRPr lang="en-US" sz="7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E89D3-AA45-4C74-B7AA-8BAC56ACF3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o-RO" sz="3600" dirty="0"/>
              <a:t>Andrei-COSMIN MARIA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770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5351-A44E-4351-8497-363FC510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Metode de detecție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121E-82D1-474D-996C-1538F52BA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în 2 pași: R-CNN, Fast-RCNN, </a:t>
            </a:r>
            <a:r>
              <a:rPr lang="ro-RO" sz="2400" dirty="0" err="1"/>
              <a:t>Faster</a:t>
            </a:r>
            <a:r>
              <a:rPr lang="ro-RO" sz="2400" dirty="0"/>
              <a:t>-RCNN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sz="2000" dirty="0"/>
              <a:t>acuratețe mai mare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sz="2000" dirty="0"/>
              <a:t>viteza de detecție mai scăzută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</a:t>
            </a:r>
            <a:r>
              <a:rPr lang="ro-RO" sz="2400" dirty="0"/>
              <a:t>într-un singur pas: </a:t>
            </a:r>
            <a:r>
              <a:rPr lang="ro-RO" sz="3200" b="1" dirty="0"/>
              <a:t>YOLO</a:t>
            </a:r>
            <a:r>
              <a:rPr lang="ro-RO" sz="2400" dirty="0"/>
              <a:t>, SSD, </a:t>
            </a:r>
            <a:r>
              <a:rPr lang="ro-RO" sz="2400" dirty="0" err="1"/>
              <a:t>RetinaNet</a:t>
            </a:r>
            <a:endParaRPr lang="ro-RO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ro-RO" sz="2000" dirty="0"/>
              <a:t>acuratețe mai scăzută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sz="2000" dirty="0"/>
              <a:t>viteză de detecție mai mare (chiar în timp real – </a:t>
            </a:r>
            <a:r>
              <a:rPr lang="en-US" sz="2000" dirty="0"/>
              <a:t>&gt; 30 de cadre pe </a:t>
            </a:r>
            <a:r>
              <a:rPr lang="en-US" sz="2000" dirty="0" err="1"/>
              <a:t>secund</a:t>
            </a:r>
            <a:r>
              <a:rPr lang="ro-RO" sz="2000" dirty="0"/>
              <a:t>ă)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7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12972C-5512-47F7-9735-5372D49A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Noțiuni</a:t>
            </a:r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teoretice</a:t>
            </a:r>
            <a:endParaRPr lang="en-US" sz="8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056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BAF-A9F7-471B-99AF-234D24C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Rețea neurală </a:t>
            </a:r>
            <a:r>
              <a:rPr lang="ro-RO" b="1" dirty="0" err="1"/>
              <a:t>convoluțională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E1EC57-4EBB-4CE9-9E2A-ECA861B5E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535539"/>
            <a:ext cx="10058400" cy="2644173"/>
          </a:xfrm>
        </p:spPr>
      </p:pic>
    </p:spTree>
    <p:extLst>
      <p:ext uri="{BB962C8B-B14F-4D97-AF65-F5344CB8AC3E}">
        <p14:creationId xmlns:p14="http://schemas.microsoft.com/office/powerpoint/2010/main" val="3646712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BAF-A9F7-471B-99AF-234D24C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Operație de convoluție</a:t>
            </a:r>
            <a:endParaRPr lang="en-US" b="1" dirty="0"/>
          </a:p>
        </p:txBody>
      </p:sp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99F6D222-3297-42A0-9D40-3A8CF0D64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963" y="2419350"/>
            <a:ext cx="7772400" cy="2876550"/>
          </a:xfrm>
        </p:spPr>
      </p:pic>
    </p:spTree>
    <p:extLst>
      <p:ext uri="{BB962C8B-B14F-4D97-AF65-F5344CB8AC3E}">
        <p14:creationId xmlns:p14="http://schemas.microsoft.com/office/powerpoint/2010/main" val="295332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BAF-A9F7-471B-99AF-234D24C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Detectarea liniilor verticale</a:t>
            </a:r>
            <a:endParaRPr lang="en-US" b="1" dirty="0"/>
          </a:p>
        </p:txBody>
      </p:sp>
      <p:pic>
        <p:nvPicPr>
          <p:cNvPr id="11" name="Content Placeholder 10" descr="A picture containing photo, white, clock&#10;&#10;Description automatically generated">
            <a:extLst>
              <a:ext uri="{FF2B5EF4-FFF2-40B4-BE49-F238E27FC236}">
                <a16:creationId xmlns:a16="http://schemas.microsoft.com/office/drawing/2014/main" id="{0EEBD41D-4ACA-4E31-9FC0-30EF712CE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413" y="2900363"/>
            <a:ext cx="8953500" cy="1914525"/>
          </a:xfrm>
        </p:spPr>
      </p:pic>
    </p:spTree>
    <p:extLst>
      <p:ext uri="{BB962C8B-B14F-4D97-AF65-F5344CB8AC3E}">
        <p14:creationId xmlns:p14="http://schemas.microsoft.com/office/powerpoint/2010/main" val="355364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BAF-A9F7-471B-99AF-234D24C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Detectarea de trăsături</a:t>
            </a:r>
            <a:endParaRPr lang="en-US" b="1" dirty="0"/>
          </a:p>
        </p:txBody>
      </p:sp>
      <p:pic>
        <p:nvPicPr>
          <p:cNvPr id="13" name="Content Placeholder 12" descr="A picture containing screen, white, room, glass&#10;&#10;Description automatically generated">
            <a:extLst>
              <a:ext uri="{FF2B5EF4-FFF2-40B4-BE49-F238E27FC236}">
                <a16:creationId xmlns:a16="http://schemas.microsoft.com/office/drawing/2014/main" id="{B11E02AF-2ECA-45A3-A0D3-F4899CE82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947752"/>
            <a:ext cx="10058400" cy="1819746"/>
          </a:xfrm>
        </p:spPr>
      </p:pic>
    </p:spTree>
    <p:extLst>
      <p:ext uri="{BB962C8B-B14F-4D97-AF65-F5344CB8AC3E}">
        <p14:creationId xmlns:p14="http://schemas.microsoft.com/office/powerpoint/2010/main" val="297984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EAEC45-F1D3-45BD-A5D9-F90E981F2D6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639218" y="1600200"/>
            <a:ext cx="69135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3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BAF-A9F7-471B-99AF-234D24C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YOLO (</a:t>
            </a:r>
            <a:r>
              <a:rPr lang="ro-RO" b="1" dirty="0" err="1"/>
              <a:t>You</a:t>
            </a:r>
            <a:r>
              <a:rPr lang="ro-RO" b="1" dirty="0"/>
              <a:t> </a:t>
            </a:r>
            <a:r>
              <a:rPr lang="ro-RO" b="1" dirty="0" err="1"/>
              <a:t>Only</a:t>
            </a:r>
            <a:r>
              <a:rPr lang="ro-RO" b="1" dirty="0"/>
              <a:t> Look </a:t>
            </a:r>
            <a:r>
              <a:rPr lang="ro-RO" b="1" dirty="0" err="1"/>
              <a:t>Once</a:t>
            </a:r>
            <a:r>
              <a:rPr lang="ro-RO" b="1" dirty="0"/>
              <a:t>)</a:t>
            </a:r>
            <a:endParaRPr lang="en-US" b="1" dirty="0"/>
          </a:p>
        </p:txBody>
      </p:sp>
      <p:pic>
        <p:nvPicPr>
          <p:cNvPr id="6" name="Content Placeholder 5" descr="A picture containing game, woman&#10;&#10;Description automatically generated">
            <a:extLst>
              <a:ext uri="{FF2B5EF4-FFF2-40B4-BE49-F238E27FC236}">
                <a16:creationId xmlns:a16="http://schemas.microsoft.com/office/drawing/2014/main" id="{E09A80AB-D064-4333-8B2F-CFA09778F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6725" y="2457450"/>
            <a:ext cx="6238875" cy="2800350"/>
          </a:xfrm>
        </p:spPr>
      </p:pic>
    </p:spTree>
    <p:extLst>
      <p:ext uri="{BB962C8B-B14F-4D97-AF65-F5344CB8AC3E}">
        <p14:creationId xmlns:p14="http://schemas.microsoft.com/office/powerpoint/2010/main" val="170072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3763-F84C-49AB-B9D0-FCAC0291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De ce YOLO?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BC1B8-E9C5-44A4-ACF9-7BD38F98F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viteza foarte mare pentru detecții (posibil cea mai mare)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acuratețe apropiată de metodele clasice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precizie foarte bună pentru obiectele de dimensiune redusă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robustețe și adaptabilitate la medii noi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596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E7530-B9D4-46AD-8D82-2C79B10A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>
                <a:solidFill>
                  <a:schemeClr val="tx1">
                    <a:lumMod val="85000"/>
                    <a:lumOff val="15000"/>
                  </a:schemeClr>
                </a:solidFill>
              </a:rPr>
              <a:t>Setul de date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033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8188-4B32-4B6A-A6F0-D9067D69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Context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A5508-D1AA-4AF6-8532-174640B2E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Global: 340 milioane de accidente la locul de muncă (anual)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Global: 160 milioane de victime ale bolilor profesionale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Global: 2.3 milioane de accidente mortale pe an (6300 pe zi)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UK: 15 miliarde </a:t>
            </a:r>
            <a:r>
              <a:rPr lang="en-US" dirty="0"/>
              <a:t>£</a:t>
            </a:r>
            <a:r>
              <a:rPr lang="ro-RO" dirty="0"/>
              <a:t> pierdute pe an</a:t>
            </a:r>
            <a:r>
              <a:rPr lang="en-US" dirty="0"/>
              <a:t> (</a:t>
            </a:r>
            <a:r>
              <a:rPr lang="en-US" dirty="0" err="1"/>
              <a:t>amenzi</a:t>
            </a:r>
            <a:r>
              <a:rPr lang="en-US" dirty="0"/>
              <a:t>, </a:t>
            </a:r>
            <a:r>
              <a:rPr lang="en-US" dirty="0" err="1"/>
              <a:t>asigur</a:t>
            </a:r>
            <a:r>
              <a:rPr lang="ro-RO" dirty="0" err="1"/>
              <a:t>ări</a:t>
            </a:r>
            <a:r>
              <a:rPr lang="ro-RO" dirty="0"/>
              <a:t> de sănătate, întârzieri de producție)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UK: 31.2 milioane de zile lucrătoare pierdute (anual) la un număr de 31.3 milioane de angajați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România: 5750 de accidente și 170 decese </a:t>
            </a:r>
            <a:r>
              <a:rPr lang="en-US" dirty="0"/>
              <a:t>(</a:t>
            </a:r>
            <a:r>
              <a:rPr lang="ro-RO" dirty="0"/>
              <a:t>în anul </a:t>
            </a:r>
            <a:r>
              <a:rPr lang="en-US" dirty="0"/>
              <a:t>2019) =&gt;</a:t>
            </a:r>
            <a:r>
              <a:rPr lang="ro-RO" dirty="0"/>
              <a:t> </a:t>
            </a:r>
            <a:r>
              <a:rPr lang="en-US" dirty="0"/>
              <a:t>“</a:t>
            </a:r>
            <a:r>
              <a:rPr lang="en-US" dirty="0" err="1"/>
              <a:t>lider</a:t>
            </a:r>
            <a:r>
              <a:rPr lang="en-US" dirty="0"/>
              <a:t>”</a:t>
            </a:r>
            <a:r>
              <a:rPr lang="ro-RO" dirty="0"/>
              <a:t> în 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dirty="0"/>
              <a:t> Domenii afectate: 23% construcții, 17% sectorul industrial, 16.5% transport, 13.2% agricultură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3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A9E9-B508-4EBA-AC70-E0A00C92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Setul de Date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72699-3C5F-4B62-952B-8C9CE51AA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140.400 de poze (132 Gb – PNG) generate virtual în jocul GTA 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sz="2000" dirty="0"/>
              <a:t>126900 de poze folosite pentru antrenare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o-RO" sz="2200" dirty="0"/>
              <a:t>13500 de poze folosite pentru validare și ajustare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220 de poze reale (pentru post-antrenare)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1850 de poze neetichetate de pe un șantier din România (pentru testare)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2400" dirty="0"/>
              <a:t> 17800 de poze cu </a:t>
            </a:r>
            <a:r>
              <a:rPr lang="ro-RO" sz="2400" dirty="0" err="1"/>
              <a:t>cășți</a:t>
            </a:r>
            <a:r>
              <a:rPr lang="ro-RO" sz="2400" dirty="0"/>
              <a:t> de protecție (pentru modelul YOLO-</a:t>
            </a:r>
            <a:r>
              <a:rPr lang="ro-RO" sz="2400" dirty="0" err="1"/>
              <a:t>tiny</a:t>
            </a:r>
            <a:r>
              <a:rPr lang="ro-RO" sz="2400" dirty="0"/>
              <a:t>)</a:t>
            </a:r>
          </a:p>
          <a:p>
            <a:pPr marL="0" indent="0">
              <a:buNone/>
            </a:pP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84163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AFC9-2F96-4694-A900-19F2E9C2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Setul de date virtual</a:t>
            </a:r>
            <a:endParaRPr lang="en-US" b="1" dirty="0"/>
          </a:p>
        </p:txBody>
      </p:sp>
      <p:pic>
        <p:nvPicPr>
          <p:cNvPr id="9" name="Content Placeholder 8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892A200B-A712-4EFE-869C-24782EC00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485196"/>
            <a:ext cx="10058400" cy="2744858"/>
          </a:xfrm>
        </p:spPr>
      </p:pic>
    </p:spTree>
    <p:extLst>
      <p:ext uri="{BB962C8B-B14F-4D97-AF65-F5344CB8AC3E}">
        <p14:creationId xmlns:p14="http://schemas.microsoft.com/office/powerpoint/2010/main" val="1380066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694F7-BCCB-48D0-9D6B-BF941CE4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Procesul de antrenare</a:t>
            </a:r>
            <a:endParaRPr lang="en-US" sz="8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454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7AE6FF-7A46-4D07-BCB9-B9CD1096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Programarea clasică</a:t>
            </a:r>
            <a:endParaRPr lang="en-US" b="1" dirty="0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777C4E0C-D690-47EF-8069-1FC96162E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2025" y="2643188"/>
            <a:ext cx="5248275" cy="2428875"/>
          </a:xfrm>
        </p:spPr>
      </p:pic>
    </p:spTree>
    <p:extLst>
      <p:ext uri="{BB962C8B-B14F-4D97-AF65-F5344CB8AC3E}">
        <p14:creationId xmlns:p14="http://schemas.microsoft.com/office/powerpoint/2010/main" val="1141292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7AE6FF-7A46-4D07-BCB9-B9CD1096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r>
              <a:rPr lang="ro-RO" b="1" dirty="0"/>
              <a:t> / Deep </a:t>
            </a:r>
            <a:r>
              <a:rPr lang="ro-RO" b="1" dirty="0" err="1"/>
              <a:t>Learning</a:t>
            </a:r>
            <a:endParaRPr lang="en-US" b="1" dirty="0"/>
          </a:p>
        </p:txBody>
      </p: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B111EC-9B9A-4BA3-8B8F-5077E15C0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450" y="2709863"/>
            <a:ext cx="5305425" cy="2295525"/>
          </a:xfrm>
        </p:spPr>
      </p:pic>
    </p:spTree>
    <p:extLst>
      <p:ext uri="{BB962C8B-B14F-4D97-AF65-F5344CB8AC3E}">
        <p14:creationId xmlns:p14="http://schemas.microsoft.com/office/powerpoint/2010/main" val="1661371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1E617-04C1-4CE8-BF5F-4E4D272E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Probleme</a:t>
            </a:r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o-RO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întâmpinate</a:t>
            </a:r>
            <a:endParaRPr lang="en-US" sz="8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8800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F860-4094-4DFD-A0A5-62981207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Date repetate</a:t>
            </a:r>
            <a:endParaRPr lang="en-US" b="1" dirty="0"/>
          </a:p>
        </p:txBody>
      </p:sp>
      <p:pic>
        <p:nvPicPr>
          <p:cNvPr id="9" name="Content Placeholder 8" descr="A picture containing person, outdoor, man, woman&#10;&#10;Description automatically generated">
            <a:extLst>
              <a:ext uri="{FF2B5EF4-FFF2-40B4-BE49-F238E27FC236}">
                <a16:creationId xmlns:a16="http://schemas.microsoft.com/office/drawing/2014/main" id="{3686BDBA-2B90-4BB9-8517-5EC0747AA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448138"/>
            <a:ext cx="10058400" cy="2818974"/>
          </a:xfrm>
        </p:spPr>
      </p:pic>
    </p:spTree>
    <p:extLst>
      <p:ext uri="{BB962C8B-B14F-4D97-AF65-F5344CB8AC3E}">
        <p14:creationId xmlns:p14="http://schemas.microsoft.com/office/powerpoint/2010/main" val="399497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F860-4094-4DFD-A0A5-62981207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Obiecte suprapuse</a:t>
            </a:r>
            <a:endParaRPr lang="en-US" b="1" dirty="0"/>
          </a:p>
        </p:txBody>
      </p:sp>
      <p:pic>
        <p:nvPicPr>
          <p:cNvPr id="17" name="Content Placeholder 16" descr="A picture containing grass, game, playing, riding&#10;&#10;Description automatically generated">
            <a:extLst>
              <a:ext uri="{FF2B5EF4-FFF2-40B4-BE49-F238E27FC236}">
                <a16:creationId xmlns:a16="http://schemas.microsoft.com/office/drawing/2014/main" id="{1EB4BF16-19EA-42D6-883B-1E69B20F8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448138"/>
            <a:ext cx="10058400" cy="2818974"/>
          </a:xfrm>
        </p:spPr>
      </p:pic>
    </p:spTree>
    <p:extLst>
      <p:ext uri="{BB962C8B-B14F-4D97-AF65-F5344CB8AC3E}">
        <p14:creationId xmlns:p14="http://schemas.microsoft.com/office/powerpoint/2010/main" val="2565696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F860-4094-4DFD-A0A5-62981207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Alte Probleme: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DE82A-ED73-4ADE-9CF7-03C3DD1BD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o-RO" sz="3200" dirty="0"/>
              <a:t> Probleme de implementare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3200" dirty="0"/>
              <a:t> Probleme la rezoluția imaginii pentru antrenament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o-RO" sz="3200" dirty="0"/>
              <a:t> Probleme la dimensionarea cutiilor de ancorare</a:t>
            </a:r>
          </a:p>
        </p:txBody>
      </p:sp>
    </p:spTree>
    <p:extLst>
      <p:ext uri="{BB962C8B-B14F-4D97-AF65-F5344CB8AC3E}">
        <p14:creationId xmlns:p14="http://schemas.microsoft.com/office/powerpoint/2010/main" val="83592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6F860-4094-4DFD-A0A5-62981207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Rezultate</a:t>
            </a:r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obținute</a:t>
            </a:r>
            <a:endParaRPr lang="en-US" sz="8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3639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410B-7BE6-4E63-AEEF-F90BFA9C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355403" cy="1450757"/>
          </a:xfrm>
        </p:spPr>
        <p:txBody>
          <a:bodyPr/>
          <a:lstStyle/>
          <a:p>
            <a:pPr algn="ctr"/>
            <a:r>
              <a:rPr lang="ro-RO" b="1" dirty="0"/>
              <a:t>Problema și Soluția</a:t>
            </a:r>
            <a:endParaRPr lang="en-US" b="1" dirty="0"/>
          </a:p>
        </p:txBody>
      </p:sp>
      <p:pic>
        <p:nvPicPr>
          <p:cNvPr id="7" name="Content Placeholder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A22C095-698E-4CBC-93D5-5BAE1F7FB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400" y="2176463"/>
            <a:ext cx="8391525" cy="3362325"/>
          </a:xfrm>
        </p:spPr>
      </p:pic>
    </p:spTree>
    <p:extLst>
      <p:ext uri="{BB962C8B-B14F-4D97-AF65-F5344CB8AC3E}">
        <p14:creationId xmlns:p14="http://schemas.microsoft.com/office/powerpoint/2010/main" val="8325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99D98355-FC0A-43AD-8D97-10FB673D1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86" b="202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839135D-044B-4F7E-9C42-D929623A2AA8}"/>
              </a:ext>
            </a:extLst>
          </p:cNvPr>
          <p:cNvSpPr txBox="1">
            <a:spLocks/>
          </p:cNvSpPr>
          <p:nvPr/>
        </p:nvSpPr>
        <p:spPr>
          <a:xfrm>
            <a:off x="2835892" y="6340642"/>
            <a:ext cx="6520215" cy="620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b="1" dirty="0">
                <a:solidFill>
                  <a:schemeClr val="bg1"/>
                </a:solidFill>
              </a:rPr>
              <a:t>Rezultate: Model v1 – scor </a:t>
            </a:r>
            <a:r>
              <a:rPr lang="en-US" sz="4000" b="1" dirty="0">
                <a:solidFill>
                  <a:schemeClr val="bg1"/>
                </a:solidFill>
              </a:rPr>
              <a:t>&gt;</a:t>
            </a:r>
            <a:r>
              <a:rPr lang="ro-RO" sz="4000" b="1" dirty="0">
                <a:solidFill>
                  <a:schemeClr val="bg1"/>
                </a:solidFill>
              </a:rPr>
              <a:t>50%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57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utside of a building&#10;&#10;Description automatically generated">
            <a:extLst>
              <a:ext uri="{FF2B5EF4-FFF2-40B4-BE49-F238E27FC236}">
                <a16:creationId xmlns:a16="http://schemas.microsoft.com/office/drawing/2014/main" id="{D2972BB6-0EB8-43FA-B187-E3E902C4E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25" b="162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B5C6E6-C349-402A-85D8-CACF798320CF}"/>
              </a:ext>
            </a:extLst>
          </p:cNvPr>
          <p:cNvSpPr txBox="1">
            <a:spLocks/>
          </p:cNvSpPr>
          <p:nvPr/>
        </p:nvSpPr>
        <p:spPr>
          <a:xfrm>
            <a:off x="2826562" y="6340642"/>
            <a:ext cx="6538876" cy="620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b="1" dirty="0">
                <a:solidFill>
                  <a:schemeClr val="bg1"/>
                </a:solidFill>
              </a:rPr>
              <a:t>Rezultate: Model v</a:t>
            </a:r>
            <a:r>
              <a:rPr lang="en-US" sz="4000" b="1" dirty="0">
                <a:solidFill>
                  <a:schemeClr val="bg1"/>
                </a:solidFill>
              </a:rPr>
              <a:t>2</a:t>
            </a:r>
            <a:r>
              <a:rPr lang="ro-RO" sz="4000" b="1" dirty="0">
                <a:solidFill>
                  <a:schemeClr val="bg1"/>
                </a:solidFill>
              </a:rPr>
              <a:t> – scor </a:t>
            </a:r>
            <a:r>
              <a:rPr lang="en-US" sz="4000" b="1" dirty="0">
                <a:solidFill>
                  <a:schemeClr val="bg1"/>
                </a:solidFill>
              </a:rPr>
              <a:t>&gt;</a:t>
            </a:r>
            <a:r>
              <a:rPr lang="ro-RO" sz="4000" b="1" dirty="0">
                <a:solidFill>
                  <a:schemeClr val="bg1"/>
                </a:solidFill>
              </a:rPr>
              <a:t>50%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71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utside of a building&#10;&#10;Description automatically generated">
            <a:extLst>
              <a:ext uri="{FF2B5EF4-FFF2-40B4-BE49-F238E27FC236}">
                <a16:creationId xmlns:a16="http://schemas.microsoft.com/office/drawing/2014/main" id="{5FC7663B-9AE4-4877-BDF1-65C369E7A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83" b="1005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074AEE-338D-452D-B54B-9AE9398A3EEA}"/>
              </a:ext>
            </a:extLst>
          </p:cNvPr>
          <p:cNvSpPr txBox="1">
            <a:spLocks/>
          </p:cNvSpPr>
          <p:nvPr/>
        </p:nvSpPr>
        <p:spPr>
          <a:xfrm>
            <a:off x="2826562" y="6340642"/>
            <a:ext cx="6538876" cy="620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b="1" dirty="0">
                <a:solidFill>
                  <a:schemeClr val="bg1"/>
                </a:solidFill>
              </a:rPr>
              <a:t>Rezultate: Model v</a:t>
            </a:r>
            <a:r>
              <a:rPr lang="en-US" sz="4000" b="1" dirty="0">
                <a:solidFill>
                  <a:schemeClr val="bg1"/>
                </a:solidFill>
              </a:rPr>
              <a:t>3</a:t>
            </a:r>
            <a:r>
              <a:rPr lang="ro-RO" sz="4000" b="1" dirty="0">
                <a:solidFill>
                  <a:schemeClr val="bg1"/>
                </a:solidFill>
              </a:rPr>
              <a:t> – scor </a:t>
            </a:r>
            <a:r>
              <a:rPr lang="en-US" sz="4000" b="1" dirty="0">
                <a:solidFill>
                  <a:schemeClr val="bg1"/>
                </a:solidFill>
              </a:rPr>
              <a:t>&gt;</a:t>
            </a:r>
            <a:r>
              <a:rPr lang="ro-RO" sz="4000" b="1" dirty="0">
                <a:solidFill>
                  <a:schemeClr val="bg1"/>
                </a:solidFill>
              </a:rPr>
              <a:t>50%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87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utside of a building&#10;&#10;Description automatically generated">
            <a:extLst>
              <a:ext uri="{FF2B5EF4-FFF2-40B4-BE49-F238E27FC236}">
                <a16:creationId xmlns:a16="http://schemas.microsoft.com/office/drawing/2014/main" id="{EEEFC120-716C-455C-A874-FC736F449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7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DDFFF0-23F8-40BB-9554-190B3DF89634}"/>
              </a:ext>
            </a:extLst>
          </p:cNvPr>
          <p:cNvSpPr txBox="1">
            <a:spLocks/>
          </p:cNvSpPr>
          <p:nvPr/>
        </p:nvSpPr>
        <p:spPr>
          <a:xfrm>
            <a:off x="2807901" y="6340642"/>
            <a:ext cx="6576198" cy="620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b="1" dirty="0">
                <a:solidFill>
                  <a:schemeClr val="bg1"/>
                </a:solidFill>
              </a:rPr>
              <a:t>Rezultate: Model v3 – scor</a:t>
            </a:r>
            <a:r>
              <a:rPr lang="en-US" sz="4000" b="1" dirty="0">
                <a:solidFill>
                  <a:schemeClr val="bg1"/>
                </a:solidFill>
              </a:rPr>
              <a:t> &gt;</a:t>
            </a:r>
            <a:r>
              <a:rPr lang="ro-RO" sz="4000" b="1" dirty="0">
                <a:solidFill>
                  <a:schemeClr val="bg1"/>
                </a:solidFill>
              </a:rPr>
              <a:t>25%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927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outside of a building&#10;&#10;Description automatically generated">
            <a:extLst>
              <a:ext uri="{FF2B5EF4-FFF2-40B4-BE49-F238E27FC236}">
                <a16:creationId xmlns:a16="http://schemas.microsoft.com/office/drawing/2014/main" id="{1F4947CA-5564-4C13-9A27-C50453E78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24" b="1864"/>
          <a:stretch/>
        </p:blipFill>
        <p:spPr>
          <a:xfrm>
            <a:off x="20" y="10"/>
            <a:ext cx="12191980" cy="63406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536417-A642-419F-8820-E3314B067A9D}"/>
              </a:ext>
            </a:extLst>
          </p:cNvPr>
          <p:cNvSpPr txBox="1">
            <a:spLocks/>
          </p:cNvSpPr>
          <p:nvPr/>
        </p:nvSpPr>
        <p:spPr>
          <a:xfrm>
            <a:off x="2733256" y="6340642"/>
            <a:ext cx="6725488" cy="6209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b="1" dirty="0">
                <a:solidFill>
                  <a:schemeClr val="bg1"/>
                </a:solidFill>
              </a:rPr>
              <a:t>Rezultate: Model v</a:t>
            </a:r>
            <a:r>
              <a:rPr lang="en-US" sz="4000" b="1" dirty="0">
                <a:solidFill>
                  <a:schemeClr val="bg1"/>
                </a:solidFill>
              </a:rPr>
              <a:t>?</a:t>
            </a:r>
            <a:r>
              <a:rPr lang="ro-RO" sz="4000" b="1" dirty="0">
                <a:solidFill>
                  <a:schemeClr val="bg1"/>
                </a:solidFill>
              </a:rPr>
              <a:t> – scor </a:t>
            </a:r>
            <a:r>
              <a:rPr lang="en-US" sz="4000" b="1" dirty="0">
                <a:solidFill>
                  <a:schemeClr val="bg1"/>
                </a:solidFill>
              </a:rPr>
              <a:t>&gt;2</a:t>
            </a:r>
            <a:r>
              <a:rPr lang="ro-RO" sz="4000" b="1" dirty="0">
                <a:solidFill>
                  <a:schemeClr val="bg1"/>
                </a:solidFill>
              </a:rPr>
              <a:t>0%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126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2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0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oy, drawing&#10;&#10;Description automatically generated">
            <a:extLst>
              <a:ext uri="{FF2B5EF4-FFF2-40B4-BE49-F238E27FC236}">
                <a16:creationId xmlns:a16="http://schemas.microsoft.com/office/drawing/2014/main" id="{D2B09CE9-6E38-40AF-973D-C60DD94DE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71" r="1721" b="1"/>
          <a:stretch/>
        </p:blipFill>
        <p:spPr>
          <a:xfrm>
            <a:off x="633999" y="640080"/>
            <a:ext cx="6275667" cy="5577840"/>
          </a:xfrm>
          <a:prstGeom prst="rect">
            <a:avLst/>
          </a:prstGeom>
        </p:spPr>
      </p:pic>
      <p:sp>
        <p:nvSpPr>
          <p:cNvPr id="41" name="Rectangle 32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4E200-1F46-4D79-9034-3EF8BB99A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02" y="2779124"/>
            <a:ext cx="4172350" cy="129975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Mulțumesc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pentru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atenție</a:t>
            </a:r>
            <a:r>
              <a:rPr lang="en-US" b="1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5697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squirrel on a wooden surface&#10;&#10;Description automatically generated">
            <a:extLst>
              <a:ext uri="{FF2B5EF4-FFF2-40B4-BE49-F238E27FC236}">
                <a16:creationId xmlns:a16="http://schemas.microsoft.com/office/drawing/2014/main" id="{FAC3483C-16F7-4184-B942-DCFE52A8A1D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146508" y="905933"/>
            <a:ext cx="3930987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9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9546-9361-4A7F-8C55-C02394EA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Obiective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1F6CC-0B17-4332-9CB5-B96FA3CA8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o-RO" dirty="0"/>
              <a:t>identificarea echipamentului de protecție personală (7 clase de obiecte):</a:t>
            </a:r>
          </a:p>
          <a:p>
            <a:pPr marL="1115568" lvl="3" indent="-457200">
              <a:buFont typeface="Wingdings" panose="05000000000000000000" pitchFamily="2" charset="2"/>
              <a:buChar char="Ø"/>
            </a:pPr>
            <a:r>
              <a:rPr lang="ro-RO" sz="1800" dirty="0"/>
              <a:t>zona capului: cap fără protecție, cască de protecție, mască de sudură, căști anti-zgomot</a:t>
            </a:r>
          </a:p>
          <a:p>
            <a:pPr marL="1115568" lvl="3" indent="-457200">
              <a:buFont typeface="Wingdings" panose="05000000000000000000" pitchFamily="2" charset="2"/>
              <a:buChar char="Ø"/>
            </a:pPr>
            <a:r>
              <a:rPr lang="ro-RO" sz="1800" dirty="0"/>
              <a:t>zona corpului: piept fără protecție, vestă reflectorizantă</a:t>
            </a:r>
          </a:p>
          <a:p>
            <a:pPr marL="1115568" lvl="3" indent="-457200">
              <a:buFont typeface="Wingdings" panose="05000000000000000000" pitchFamily="2" charset="2"/>
              <a:buChar char="Ø"/>
            </a:pPr>
            <a:r>
              <a:rPr lang="ro-RO" sz="1800" dirty="0"/>
              <a:t>persoane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urmărirea </a:t>
            </a:r>
            <a:r>
              <a:rPr lang="en-US" dirty="0"/>
              <a:t>“</a:t>
            </a:r>
            <a:r>
              <a:rPr lang="en-US" dirty="0" err="1"/>
              <a:t>eficient</a:t>
            </a:r>
            <a:r>
              <a:rPr lang="ro-RO" dirty="0"/>
              <a:t>ă</a:t>
            </a:r>
            <a:r>
              <a:rPr lang="en-US" dirty="0"/>
              <a:t>”</a:t>
            </a:r>
            <a:r>
              <a:rPr lang="ro-RO" dirty="0"/>
              <a:t> a activităților de pe șantier (</a:t>
            </a:r>
            <a:r>
              <a:rPr lang="ro-RO" dirty="0" err="1"/>
              <a:t>Object</a:t>
            </a:r>
            <a:r>
              <a:rPr lang="ro-RO" dirty="0"/>
              <a:t> </a:t>
            </a:r>
            <a:r>
              <a:rPr lang="ro-RO" dirty="0" err="1"/>
              <a:t>Tracking</a:t>
            </a:r>
            <a:r>
              <a:rPr lang="ro-RO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recunoașterea și identificarea facială a muncitorilor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integrare hardware – creare prototip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integrare software – aplicație Web de monitorizare + platformă video </a:t>
            </a:r>
            <a:r>
              <a:rPr lang="ro-RO" dirty="0" err="1"/>
              <a:t>streaming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B7060-FB45-4E18-AFD6-EA7D3C32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Detecția</a:t>
            </a:r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obiecte</a:t>
            </a:r>
            <a:endParaRPr lang="en-US" sz="8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394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BAF-A9F7-471B-99AF-234D24C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Clasificare</a:t>
            </a:r>
            <a:endParaRPr lang="en-US" b="1" dirty="0"/>
          </a:p>
        </p:txBody>
      </p:sp>
      <p:pic>
        <p:nvPicPr>
          <p:cNvPr id="5" name="Content Placeholder 4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121DBE57-9991-4B09-8035-CE8A0F39D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2250945"/>
            <a:ext cx="5715000" cy="3530600"/>
          </a:xfrm>
        </p:spPr>
      </p:pic>
    </p:spTree>
    <p:extLst>
      <p:ext uri="{BB962C8B-B14F-4D97-AF65-F5344CB8AC3E}">
        <p14:creationId xmlns:p14="http://schemas.microsoft.com/office/powerpoint/2010/main" val="234739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BAF-A9F7-471B-99AF-234D24C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Localizare</a:t>
            </a:r>
            <a:endParaRPr lang="en-US" b="1" dirty="0"/>
          </a:p>
        </p:txBody>
      </p:sp>
      <p:pic>
        <p:nvPicPr>
          <p:cNvPr id="9" name="Content Placeholder 8" descr="A cat with its mouth open&#10;&#10;Description automatically generated">
            <a:extLst>
              <a:ext uri="{FF2B5EF4-FFF2-40B4-BE49-F238E27FC236}">
                <a16:creationId xmlns:a16="http://schemas.microsoft.com/office/drawing/2014/main" id="{35087862-2F17-43AA-B70D-1244181ED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057" y="2144842"/>
            <a:ext cx="3788845" cy="4022725"/>
          </a:xfrm>
        </p:spPr>
      </p:pic>
    </p:spTree>
    <p:extLst>
      <p:ext uri="{BB962C8B-B14F-4D97-AF65-F5344CB8AC3E}">
        <p14:creationId xmlns:p14="http://schemas.microsoft.com/office/powerpoint/2010/main" val="2350553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2BAF-A9F7-471B-99AF-234D24CF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Detecția de obiecte</a:t>
            </a:r>
            <a:endParaRPr lang="en-US" b="1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36C2FD-1F25-485E-A9C1-87E7571CA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527517"/>
            <a:ext cx="10058400" cy="2593124"/>
          </a:xfrm>
        </p:spPr>
      </p:pic>
    </p:spTree>
    <p:extLst>
      <p:ext uri="{BB962C8B-B14F-4D97-AF65-F5344CB8AC3E}">
        <p14:creationId xmlns:p14="http://schemas.microsoft.com/office/powerpoint/2010/main" val="139907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2CAB-874A-4AE1-A90A-DDFFFC99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Metoda ferestrei glisante</a:t>
            </a:r>
            <a:endParaRPr lang="en-US" b="1" dirty="0"/>
          </a:p>
        </p:txBody>
      </p:sp>
      <p:pic>
        <p:nvPicPr>
          <p:cNvPr id="9" name="Content Placeholder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3791EC4-4ED3-40E2-A09B-E8C07A675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175" y="2395538"/>
            <a:ext cx="9705975" cy="2924175"/>
          </a:xfrm>
        </p:spPr>
      </p:pic>
    </p:spTree>
    <p:extLst>
      <p:ext uri="{BB962C8B-B14F-4D97-AF65-F5344CB8AC3E}">
        <p14:creationId xmlns:p14="http://schemas.microsoft.com/office/powerpoint/2010/main" val="29782003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500</Words>
  <Application>Microsoft Office PowerPoint</Application>
  <PresentationFormat>Widescreen</PresentationFormat>
  <Paragraphs>69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Retrospect</vt:lpstr>
      <vt:lpstr>Monitorizarea siguranței muncii pe un șantier</vt:lpstr>
      <vt:lpstr>Context</vt:lpstr>
      <vt:lpstr>Problema și Soluția</vt:lpstr>
      <vt:lpstr>Obiective</vt:lpstr>
      <vt:lpstr>Detecția de obiecte</vt:lpstr>
      <vt:lpstr>Clasificare</vt:lpstr>
      <vt:lpstr>Localizare</vt:lpstr>
      <vt:lpstr>Detecția de obiecte</vt:lpstr>
      <vt:lpstr>Metoda ferestrei glisante</vt:lpstr>
      <vt:lpstr>Metode de detecție</vt:lpstr>
      <vt:lpstr>Noțiuni teoretice</vt:lpstr>
      <vt:lpstr>Rețea neurală convoluțională</vt:lpstr>
      <vt:lpstr>Operație de convoluție</vt:lpstr>
      <vt:lpstr>Detectarea liniilor verticale</vt:lpstr>
      <vt:lpstr>Detectarea de trăsături</vt:lpstr>
      <vt:lpstr>PowerPoint Presentation</vt:lpstr>
      <vt:lpstr>YOLO (You Only Look Once)</vt:lpstr>
      <vt:lpstr>De ce YOLO?</vt:lpstr>
      <vt:lpstr>Setul de date</vt:lpstr>
      <vt:lpstr>Setul de Date</vt:lpstr>
      <vt:lpstr>Setul de date virtual</vt:lpstr>
      <vt:lpstr>Procesul de antrenare</vt:lpstr>
      <vt:lpstr>Programarea clasică</vt:lpstr>
      <vt:lpstr>Machine Learning / Deep Learning</vt:lpstr>
      <vt:lpstr>Probleme întâmpinate</vt:lpstr>
      <vt:lpstr>Date repetate</vt:lpstr>
      <vt:lpstr>Obiecte suprapuse</vt:lpstr>
      <vt:lpstr>Alte Probleme:</vt:lpstr>
      <vt:lpstr>Rezultate obținute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Mulțumesc pentru atenție!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Monitorizarea siguranței muncii pe un șantier</dc:title>
  <dc:creator>Cosmin Maria</dc:creator>
  <cp:lastModifiedBy>Cosmin Maria</cp:lastModifiedBy>
  <cp:revision>3</cp:revision>
  <dcterms:created xsi:type="dcterms:W3CDTF">2020-05-07T16:37:38Z</dcterms:created>
  <dcterms:modified xsi:type="dcterms:W3CDTF">2020-05-07T16:48:25Z</dcterms:modified>
</cp:coreProperties>
</file>